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aret Bold" panose="020B0604020202020204" charset="0"/>
      <p:regular r:id="rId17"/>
    </p:embeddedFont>
    <p:embeddedFont>
      <p:font typeface="Inter" panose="020B0604020202020204" charset="0"/>
      <p:regular r:id="rId18"/>
    </p:embeddedFont>
    <p:embeddedFont>
      <p:font typeface="Inte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hyperlink" Target="mailto:sbritanchuk@vakeplaza.ge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6359">
            <a:off x="2391583" y="-3676662"/>
            <a:ext cx="7577294" cy="14321347"/>
          </a:xfrm>
          <a:custGeom>
            <a:avLst/>
            <a:gdLst/>
            <a:ahLst/>
            <a:cxnLst/>
            <a:rect l="l" t="t" r="r" b="b"/>
            <a:pathLst>
              <a:path w="7577294" h="14321347">
                <a:moveTo>
                  <a:pt x="0" y="0"/>
                </a:moveTo>
                <a:lnTo>
                  <a:pt x="7577295" y="0"/>
                </a:lnTo>
                <a:lnTo>
                  <a:pt x="7577295" y="14321347"/>
                </a:lnTo>
                <a:lnTo>
                  <a:pt x="0" y="1432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60848" y="4813867"/>
            <a:ext cx="11166303" cy="659265"/>
          </a:xfrm>
          <a:custGeom>
            <a:avLst/>
            <a:gdLst/>
            <a:ahLst/>
            <a:cxnLst/>
            <a:rect l="l" t="t" r="r" b="b"/>
            <a:pathLst>
              <a:path w="11166303" h="659265">
                <a:moveTo>
                  <a:pt x="0" y="0"/>
                </a:moveTo>
                <a:lnTo>
                  <a:pt x="11166304" y="0"/>
                </a:lnTo>
                <a:lnTo>
                  <a:pt x="11166304" y="659266"/>
                </a:lnTo>
                <a:lnTo>
                  <a:pt x="0" y="659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367041"/>
            <a:chOff x="0" y="0"/>
            <a:chExt cx="2833290" cy="83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31495"/>
            </a:xfrm>
            <a:custGeom>
              <a:avLst/>
              <a:gdLst/>
              <a:ahLst/>
              <a:cxnLst/>
              <a:rect l="l" t="t" r="r" b="b"/>
              <a:pathLst>
                <a:path w="2833290" h="831495">
                  <a:moveTo>
                    <a:pt x="0" y="0"/>
                  </a:moveTo>
                  <a:lnTo>
                    <a:pt x="2833290" y="0"/>
                  </a:lnTo>
                  <a:lnTo>
                    <a:pt x="2833290" y="831495"/>
                  </a:lnTo>
                  <a:lnTo>
                    <a:pt x="0" y="831495"/>
                  </a:lnTo>
                  <a:close/>
                </a:path>
              </a:pathLst>
            </a:custGeom>
            <a:blipFill>
              <a:blip r:embed="rId2"/>
              <a:stretch>
                <a:fillRect t="-75766" b="-7576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660921" y="1707185"/>
            <a:ext cx="15801436" cy="6872631"/>
            <a:chOff x="0" y="0"/>
            <a:chExt cx="4161695" cy="18100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61695" cy="1810076"/>
            </a:xfrm>
            <a:custGeom>
              <a:avLst/>
              <a:gdLst/>
              <a:ahLst/>
              <a:cxnLst/>
              <a:rect l="l" t="t" r="r" b="b"/>
              <a:pathLst>
                <a:path w="4161695" h="1810076">
                  <a:moveTo>
                    <a:pt x="0" y="0"/>
                  </a:moveTo>
                  <a:lnTo>
                    <a:pt x="4161695" y="0"/>
                  </a:lnTo>
                  <a:lnTo>
                    <a:pt x="4161695" y="1810076"/>
                  </a:lnTo>
                  <a:lnTo>
                    <a:pt x="0" y="1810076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95275"/>
              <a:ext cx="4161695" cy="2105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1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857006" y="6889771"/>
            <a:ext cx="565489" cy="565489"/>
          </a:xfrm>
          <a:custGeom>
            <a:avLst/>
            <a:gdLst/>
            <a:ahLst/>
            <a:cxnLst/>
            <a:rect l="l" t="t" r="r" b="b"/>
            <a:pathLst>
              <a:path w="565489" h="565489">
                <a:moveTo>
                  <a:pt x="0" y="0"/>
                </a:moveTo>
                <a:lnTo>
                  <a:pt x="565489" y="0"/>
                </a:lnTo>
                <a:lnTo>
                  <a:pt x="565489" y="565489"/>
                </a:lnTo>
                <a:lnTo>
                  <a:pt x="0" y="565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93104" y="7760060"/>
            <a:ext cx="529391" cy="529391"/>
          </a:xfrm>
          <a:custGeom>
            <a:avLst/>
            <a:gdLst/>
            <a:ahLst/>
            <a:cxnLst/>
            <a:rect l="l" t="t" r="r" b="b"/>
            <a:pathLst>
              <a:path w="529391" h="529391">
                <a:moveTo>
                  <a:pt x="0" y="0"/>
                </a:moveTo>
                <a:lnTo>
                  <a:pt x="529391" y="0"/>
                </a:lnTo>
                <a:lnTo>
                  <a:pt x="529391" y="529391"/>
                </a:lnTo>
                <a:lnTo>
                  <a:pt x="0" y="52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14344" y="4086203"/>
            <a:ext cx="8304929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0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CONTACT INFORMATION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57006" y="5613421"/>
            <a:ext cx="830492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SOFIA BRITANCHUK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57006" y="6070621"/>
            <a:ext cx="9838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CEO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1618" y="6832621"/>
            <a:ext cx="51703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7" tooltip="mailto:sbritanchuk@vakeplaza.ge"/>
              </a:rPr>
              <a:t>sbritanchuk@vakeplaza.ge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81618" y="7775101"/>
            <a:ext cx="51703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+995 599550920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010220" y="9438412"/>
            <a:ext cx="3059597" cy="180640"/>
          </a:xfrm>
          <a:custGeom>
            <a:avLst/>
            <a:gdLst/>
            <a:ahLst/>
            <a:cxnLst/>
            <a:rect l="l" t="t" r="r" b="b"/>
            <a:pathLst>
              <a:path w="3059597" h="180640">
                <a:moveTo>
                  <a:pt x="0" y="0"/>
                </a:moveTo>
                <a:lnTo>
                  <a:pt x="3059596" y="0"/>
                </a:lnTo>
                <a:lnTo>
                  <a:pt x="3059596" y="180640"/>
                </a:lnTo>
                <a:lnTo>
                  <a:pt x="0" y="180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77992"/>
            <a:ext cx="8492726" cy="501416"/>
          </a:xfrm>
          <a:custGeom>
            <a:avLst/>
            <a:gdLst/>
            <a:ahLst/>
            <a:cxnLst/>
            <a:rect l="l" t="t" r="r" b="b"/>
            <a:pathLst>
              <a:path w="8492726" h="501416">
                <a:moveTo>
                  <a:pt x="0" y="0"/>
                </a:moveTo>
                <a:lnTo>
                  <a:pt x="8492726" y="0"/>
                </a:lnTo>
                <a:lnTo>
                  <a:pt x="8492726" y="501416"/>
                </a:lnTo>
                <a:lnTo>
                  <a:pt x="0" y="501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368666"/>
            <a:ext cx="15758071" cy="88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MORE THAN JUST ANOTHER OFFICE SPACE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886435" cy="10287000"/>
          </a:xfrm>
          <a:custGeom>
            <a:avLst/>
            <a:gdLst/>
            <a:ahLst/>
            <a:cxnLst/>
            <a:rect l="l" t="t" r="r" b="b"/>
            <a:pathLst>
              <a:path w="12886435" h="10287000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4" b="-264"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1167433" y="5129212"/>
            <a:ext cx="93807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886435" y="0"/>
            <a:ext cx="5401565" cy="10287000"/>
          </a:xfrm>
          <a:custGeom>
            <a:avLst/>
            <a:gdLst/>
            <a:ahLst/>
            <a:cxnLst/>
            <a:rect l="l" t="t" r="r" b="b"/>
            <a:pathLst>
              <a:path w="5401565" h="10287000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" b="-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20951" y="0"/>
            <a:ext cx="5948911" cy="9258300"/>
          </a:xfrm>
          <a:custGeom>
            <a:avLst/>
            <a:gdLst/>
            <a:ahLst/>
            <a:cxnLst/>
            <a:rect l="l" t="t" r="r" b="b"/>
            <a:pathLst>
              <a:path w="5948911" h="9258300">
                <a:moveTo>
                  <a:pt x="0" y="0"/>
                </a:moveTo>
                <a:lnTo>
                  <a:pt x="5948911" y="0"/>
                </a:lnTo>
                <a:lnTo>
                  <a:pt x="594891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414" r="-5541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7433" y="981075"/>
            <a:ext cx="8234586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7433" y="2848664"/>
            <a:ext cx="8234586" cy="46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More than just another office space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7433" y="5687523"/>
            <a:ext cx="4226359" cy="314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Vake Plaza is a fully managed </a:t>
            </a:r>
            <a:r>
              <a:rPr lang="en-US" sz="1899" b="1" spc="58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multifunctional Business Center </a:t>
            </a:r>
            <a:r>
              <a:rPr lang="en-US" sz="1899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with uninterrupted power and water supply.</a:t>
            </a:r>
          </a:p>
          <a:p>
            <a:pPr algn="l">
              <a:lnSpc>
                <a:spcPts val="2526"/>
              </a:lnSpc>
            </a:pPr>
            <a:endParaRPr lang="en-US" sz="1899" spc="58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26"/>
              </a:lnSpc>
            </a:pPr>
            <a:r>
              <a:rPr lang="en-US" sz="1899" b="1" spc="58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Conference venues </a:t>
            </a:r>
          </a:p>
          <a:p>
            <a:pPr algn="l">
              <a:lnSpc>
                <a:spcPts val="2526"/>
              </a:lnSpc>
            </a:pPr>
            <a:endParaRPr lang="en-US" sz="1899" b="1" spc="58">
              <a:solidFill>
                <a:srgbClr val="929292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526"/>
              </a:lnSpc>
            </a:pPr>
            <a:r>
              <a:rPr lang="en-US" sz="1899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One of the largest </a:t>
            </a:r>
            <a:r>
              <a:rPr lang="en-US" sz="1899" b="1" spc="58">
                <a:solidFill>
                  <a:srgbClr val="929292"/>
                </a:solidFill>
                <a:latin typeface="Inter Bold"/>
                <a:ea typeface="Inter Bold"/>
                <a:cs typeface="Inter Bold"/>
                <a:sym typeface="Inter Bold"/>
              </a:rPr>
              <a:t>parking</a:t>
            </a:r>
            <a:r>
              <a:rPr lang="en-US" sz="1899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 spaces in the city centre</a:t>
            </a:r>
          </a:p>
          <a:p>
            <a:pPr algn="l">
              <a:lnSpc>
                <a:spcPts val="2526"/>
              </a:lnSpc>
            </a:pPr>
            <a:endParaRPr lang="en-US" sz="1899" spc="58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3727" y="1028700"/>
            <a:ext cx="7090529" cy="8060664"/>
          </a:xfrm>
          <a:custGeom>
            <a:avLst/>
            <a:gdLst/>
            <a:ahLst/>
            <a:cxnLst/>
            <a:rect l="l" t="t" r="r" b="b"/>
            <a:pathLst>
              <a:path w="7090529" h="8060664">
                <a:moveTo>
                  <a:pt x="0" y="0"/>
                </a:moveTo>
                <a:lnTo>
                  <a:pt x="7090529" y="0"/>
                </a:lnTo>
                <a:lnTo>
                  <a:pt x="7090529" y="8060664"/>
                </a:lnTo>
                <a:lnTo>
                  <a:pt x="0" y="806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58" r="-16499" b="-137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4990" y="2913019"/>
            <a:ext cx="5437071" cy="425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6"/>
              </a:lnSpc>
            </a:pPr>
            <a:r>
              <a:rPr lang="en-US" sz="2400" spc="76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● Total Area -  24,500 m2</a:t>
            </a:r>
          </a:p>
          <a:p>
            <a:pPr algn="l">
              <a:lnSpc>
                <a:spcPts val="5736"/>
              </a:lnSpc>
            </a:pPr>
            <a:r>
              <a:rPr lang="en-US" sz="2400" spc="76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● Office space - 10,000 m2 GLA</a:t>
            </a:r>
          </a:p>
          <a:p>
            <a:pPr algn="l">
              <a:lnSpc>
                <a:spcPts val="5736"/>
              </a:lnSpc>
            </a:pPr>
            <a:r>
              <a:rPr lang="en-US" sz="2400" spc="76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● GLA per floor 1,000 m2</a:t>
            </a:r>
          </a:p>
          <a:p>
            <a:pPr algn="l">
              <a:lnSpc>
                <a:spcPts val="5736"/>
              </a:lnSpc>
            </a:pPr>
            <a:r>
              <a:rPr lang="en-US" sz="2400" spc="76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● 11 floors, 2 separate building</a:t>
            </a:r>
          </a:p>
          <a:p>
            <a:pPr algn="l">
              <a:lnSpc>
                <a:spcPts val="5736"/>
              </a:lnSpc>
            </a:pPr>
            <a:r>
              <a:rPr lang="en-US" sz="2400" spc="76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● Parking – 200 cars</a:t>
            </a:r>
          </a:p>
          <a:p>
            <a:pPr algn="l">
              <a:lnSpc>
                <a:spcPts val="5736"/>
              </a:lnSpc>
            </a:pPr>
            <a:endParaRPr lang="en-US" sz="2400" spc="76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78413" y="1095375"/>
            <a:ext cx="7091950" cy="418713"/>
          </a:xfrm>
          <a:custGeom>
            <a:avLst/>
            <a:gdLst/>
            <a:ahLst/>
            <a:cxnLst/>
            <a:rect l="l" t="t" r="r" b="b"/>
            <a:pathLst>
              <a:path w="7091950" h="418713">
                <a:moveTo>
                  <a:pt x="0" y="0"/>
                </a:moveTo>
                <a:lnTo>
                  <a:pt x="7091950" y="0"/>
                </a:lnTo>
                <a:lnTo>
                  <a:pt x="7091950" y="418713"/>
                </a:lnTo>
                <a:lnTo>
                  <a:pt x="0" y="418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10220" y="9438412"/>
            <a:ext cx="3059597" cy="180640"/>
          </a:xfrm>
          <a:custGeom>
            <a:avLst/>
            <a:gdLst/>
            <a:ahLst/>
            <a:cxnLst/>
            <a:rect l="l" t="t" r="r" b="b"/>
            <a:pathLst>
              <a:path w="3059597" h="180640">
                <a:moveTo>
                  <a:pt x="0" y="0"/>
                </a:moveTo>
                <a:lnTo>
                  <a:pt x="3059596" y="0"/>
                </a:lnTo>
                <a:lnTo>
                  <a:pt x="3059596" y="180640"/>
                </a:lnTo>
                <a:lnTo>
                  <a:pt x="0" y="180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333" b="-213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7595"/>
            <a:ext cx="15928791" cy="11309442"/>
          </a:xfrm>
          <a:custGeom>
            <a:avLst/>
            <a:gdLst/>
            <a:ahLst/>
            <a:cxnLst/>
            <a:rect l="l" t="t" r="r" b="b"/>
            <a:pathLst>
              <a:path w="15928791" h="11309442">
                <a:moveTo>
                  <a:pt x="0" y="0"/>
                </a:moveTo>
                <a:lnTo>
                  <a:pt x="15928791" y="0"/>
                </a:lnTo>
                <a:lnTo>
                  <a:pt x="15928791" y="11309441"/>
                </a:lnTo>
                <a:lnTo>
                  <a:pt x="0" y="1130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67433" y="981075"/>
            <a:ext cx="8234586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BUILDING PLAN</a:t>
            </a:r>
          </a:p>
        </p:txBody>
      </p:sp>
      <p:sp>
        <p:nvSpPr>
          <p:cNvPr id="6" name="Freeform 6"/>
          <p:cNvSpPr/>
          <p:nvPr/>
        </p:nvSpPr>
        <p:spPr>
          <a:xfrm>
            <a:off x="14199703" y="9077660"/>
            <a:ext cx="3059597" cy="180640"/>
          </a:xfrm>
          <a:custGeom>
            <a:avLst/>
            <a:gdLst/>
            <a:ahLst/>
            <a:cxnLst/>
            <a:rect l="l" t="t" r="r" b="b"/>
            <a:pathLst>
              <a:path w="3059597" h="180640">
                <a:moveTo>
                  <a:pt x="0" y="0"/>
                </a:moveTo>
                <a:lnTo>
                  <a:pt x="3059597" y="0"/>
                </a:lnTo>
                <a:lnTo>
                  <a:pt x="3059597" y="180640"/>
                </a:lnTo>
                <a:lnTo>
                  <a:pt x="0" y="180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4031" y="5476494"/>
            <a:ext cx="3927332" cy="4052238"/>
          </a:xfrm>
          <a:custGeom>
            <a:avLst/>
            <a:gdLst/>
            <a:ahLst/>
            <a:cxnLst/>
            <a:rect l="l" t="t" r="r" b="b"/>
            <a:pathLst>
              <a:path w="3927332" h="4052238">
                <a:moveTo>
                  <a:pt x="0" y="0"/>
                </a:moveTo>
                <a:lnTo>
                  <a:pt x="3927332" y="0"/>
                </a:lnTo>
                <a:lnTo>
                  <a:pt x="3927332" y="4052238"/>
                </a:lnTo>
                <a:lnTo>
                  <a:pt x="0" y="405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" r="-3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77783" y="785439"/>
            <a:ext cx="3940609" cy="4013808"/>
          </a:xfrm>
          <a:custGeom>
            <a:avLst/>
            <a:gdLst/>
            <a:ahLst/>
            <a:cxnLst/>
            <a:rect l="l" t="t" r="r" b="b"/>
            <a:pathLst>
              <a:path w="3940609" h="4013808">
                <a:moveTo>
                  <a:pt x="0" y="0"/>
                </a:moveTo>
                <a:lnTo>
                  <a:pt x="3940610" y="0"/>
                </a:lnTo>
                <a:lnTo>
                  <a:pt x="3940610" y="4013808"/>
                </a:lnTo>
                <a:lnTo>
                  <a:pt x="0" y="401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0" b="-330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5037828" y="4175681"/>
            <a:ext cx="95016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516136" y="4527639"/>
            <a:ext cx="95016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037828" y="6097391"/>
            <a:ext cx="3547734" cy="2998636"/>
          </a:xfrm>
          <a:custGeom>
            <a:avLst/>
            <a:gdLst/>
            <a:ahLst/>
            <a:cxnLst/>
            <a:rect l="l" t="t" r="r" b="b"/>
            <a:pathLst>
              <a:path w="3547734" h="2998636">
                <a:moveTo>
                  <a:pt x="0" y="0"/>
                </a:moveTo>
                <a:lnTo>
                  <a:pt x="3547734" y="0"/>
                </a:lnTo>
                <a:lnTo>
                  <a:pt x="3547734" y="2998636"/>
                </a:lnTo>
                <a:lnTo>
                  <a:pt x="0" y="299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53" r="-571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25661" y="6259664"/>
            <a:ext cx="3887469" cy="2998636"/>
          </a:xfrm>
          <a:custGeom>
            <a:avLst/>
            <a:gdLst/>
            <a:ahLst/>
            <a:cxnLst/>
            <a:rect l="l" t="t" r="r" b="b"/>
            <a:pathLst>
              <a:path w="3887469" h="2998636">
                <a:moveTo>
                  <a:pt x="0" y="0"/>
                </a:moveTo>
                <a:lnTo>
                  <a:pt x="3887469" y="0"/>
                </a:lnTo>
                <a:lnTo>
                  <a:pt x="3887469" y="2998636"/>
                </a:lnTo>
                <a:lnTo>
                  <a:pt x="0" y="2998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52" t="-1741" b="-17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1395" y="1067175"/>
            <a:ext cx="7852605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SPACE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91478" y="3243302"/>
            <a:ext cx="3494084" cy="62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1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Lobby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16136" y="3131490"/>
            <a:ext cx="3494084" cy="126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sz="3604" spc="1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Conference Spaces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91478" y="4340688"/>
            <a:ext cx="3896994" cy="80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3"/>
              </a:lnSpc>
            </a:pPr>
            <a:r>
              <a:rPr lang="en-US" sz="1599" spc="8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Lobby seating area for relaxed meetings and talks</a:t>
            </a:r>
          </a:p>
          <a:p>
            <a:pPr algn="l">
              <a:lnSpc>
                <a:spcPts val="2143"/>
              </a:lnSpc>
            </a:pPr>
            <a:endParaRPr lang="en-US" sz="1599" spc="84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16136" y="4667090"/>
            <a:ext cx="3896994" cy="133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3"/>
              </a:lnSpc>
            </a:pPr>
            <a:r>
              <a:rPr lang="en-US" sz="1599" spc="8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Multifunctional Conference spaces for presentations, </a:t>
            </a:r>
          </a:p>
          <a:p>
            <a:pPr algn="l">
              <a:lnSpc>
                <a:spcPts val="2143"/>
              </a:lnSpc>
            </a:pPr>
            <a:r>
              <a:rPr lang="en-US" sz="1599" spc="8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seminars,</a:t>
            </a:r>
          </a:p>
          <a:p>
            <a:pPr algn="l">
              <a:lnSpc>
                <a:spcPts val="2143"/>
              </a:lnSpc>
            </a:pPr>
            <a:r>
              <a:rPr lang="en-US" sz="1599" spc="8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 or target-oriented project work</a:t>
            </a:r>
          </a:p>
          <a:p>
            <a:pPr algn="l">
              <a:lnSpc>
                <a:spcPts val="2144"/>
              </a:lnSpc>
            </a:pPr>
            <a:endParaRPr lang="en-US" sz="1599" spc="84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010220" y="9438412"/>
            <a:ext cx="3059597" cy="180640"/>
          </a:xfrm>
          <a:custGeom>
            <a:avLst/>
            <a:gdLst/>
            <a:ahLst/>
            <a:cxnLst/>
            <a:rect l="l" t="t" r="r" b="b"/>
            <a:pathLst>
              <a:path w="3059597" h="180640">
                <a:moveTo>
                  <a:pt x="0" y="0"/>
                </a:moveTo>
                <a:lnTo>
                  <a:pt x="3059596" y="0"/>
                </a:lnTo>
                <a:lnTo>
                  <a:pt x="3059596" y="180640"/>
                </a:lnTo>
                <a:lnTo>
                  <a:pt x="0" y="18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3039369"/>
            <a:ext cx="4516138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600735" y="1195832"/>
            <a:ext cx="4658565" cy="4837162"/>
          </a:xfrm>
          <a:custGeom>
            <a:avLst/>
            <a:gdLst/>
            <a:ahLst/>
            <a:cxnLst/>
            <a:rect l="l" t="t" r="r" b="b"/>
            <a:pathLst>
              <a:path w="4658565" h="4837162">
                <a:moveTo>
                  <a:pt x="0" y="0"/>
                </a:moveTo>
                <a:lnTo>
                  <a:pt x="4658565" y="0"/>
                </a:lnTo>
                <a:lnTo>
                  <a:pt x="4658565" y="4837162"/>
                </a:lnTo>
                <a:lnTo>
                  <a:pt x="0" y="4837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72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9032" y="3752079"/>
            <a:ext cx="5275806" cy="2782843"/>
          </a:xfrm>
          <a:custGeom>
            <a:avLst/>
            <a:gdLst/>
            <a:ahLst/>
            <a:cxnLst/>
            <a:rect l="l" t="t" r="r" b="b"/>
            <a:pathLst>
              <a:path w="5275806" h="2782843">
                <a:moveTo>
                  <a:pt x="0" y="0"/>
                </a:moveTo>
                <a:lnTo>
                  <a:pt x="5275806" y="0"/>
                </a:lnTo>
                <a:lnTo>
                  <a:pt x="5275806" y="2782842"/>
                </a:lnTo>
                <a:lnTo>
                  <a:pt x="0" y="2782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92594" y="4273925"/>
            <a:ext cx="4332202" cy="5554787"/>
          </a:xfrm>
          <a:custGeom>
            <a:avLst/>
            <a:gdLst/>
            <a:ahLst/>
            <a:cxnLst/>
            <a:rect l="l" t="t" r="r" b="b"/>
            <a:pathLst>
              <a:path w="4332202" h="5554787">
                <a:moveTo>
                  <a:pt x="0" y="0"/>
                </a:moveTo>
                <a:lnTo>
                  <a:pt x="4332202" y="0"/>
                </a:lnTo>
                <a:lnTo>
                  <a:pt x="4332202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8545" y="1148207"/>
            <a:ext cx="5637025" cy="174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FEEL ICONIC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26720" y="1997883"/>
            <a:ext cx="3392829" cy="85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599" b="1" spc="159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Wiggle Side Chair, </a:t>
            </a:r>
          </a:p>
          <a:p>
            <a:pPr algn="l">
              <a:lnSpc>
                <a:spcPts val="2383"/>
              </a:lnSpc>
            </a:pPr>
            <a:r>
              <a:rPr lang="en-US" sz="1599" b="1" spc="159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Frank Gehry 1972</a:t>
            </a:r>
          </a:p>
          <a:p>
            <a:pPr algn="l">
              <a:lnSpc>
                <a:spcPts val="2384"/>
              </a:lnSpc>
            </a:pPr>
            <a:endParaRPr lang="en-US" sz="1599" b="1" spc="159">
              <a:solidFill>
                <a:srgbClr val="9FA0A4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22123" y="7624770"/>
            <a:ext cx="3392829" cy="115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599" b="1" spc="159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Plywood Group, </a:t>
            </a:r>
          </a:p>
          <a:p>
            <a:pPr algn="l">
              <a:lnSpc>
                <a:spcPts val="2383"/>
              </a:lnSpc>
            </a:pPr>
            <a:r>
              <a:rPr lang="en-US" sz="1599" b="1" spc="159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Charles &amp; Ray Eames, 1945/1946</a:t>
            </a:r>
          </a:p>
          <a:p>
            <a:pPr algn="l">
              <a:lnSpc>
                <a:spcPts val="2384"/>
              </a:lnSpc>
            </a:pPr>
            <a:endParaRPr lang="en-US" sz="1599" b="1" spc="159">
              <a:solidFill>
                <a:srgbClr val="9FA0A4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6237" y="7790411"/>
            <a:ext cx="3113196" cy="115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599" b="1" spc="159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Le Chaise, </a:t>
            </a:r>
          </a:p>
          <a:p>
            <a:pPr algn="l">
              <a:lnSpc>
                <a:spcPts val="2383"/>
              </a:lnSpc>
            </a:pPr>
            <a:r>
              <a:rPr lang="en-US" sz="1599" b="1" spc="159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Charles &amp; Ray Eames, 1948</a:t>
            </a:r>
          </a:p>
          <a:p>
            <a:pPr algn="l">
              <a:lnSpc>
                <a:spcPts val="2384"/>
              </a:lnSpc>
            </a:pPr>
            <a:endParaRPr lang="en-US" sz="1599" b="1" spc="159">
              <a:solidFill>
                <a:srgbClr val="9FA0A4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26720" y="1186307"/>
            <a:ext cx="343092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14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22123" y="6813194"/>
            <a:ext cx="343092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14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237" y="7041794"/>
            <a:ext cx="316082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14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010220" y="9438412"/>
            <a:ext cx="3059597" cy="180640"/>
          </a:xfrm>
          <a:custGeom>
            <a:avLst/>
            <a:gdLst/>
            <a:ahLst/>
            <a:cxnLst/>
            <a:rect l="l" t="t" r="r" b="b"/>
            <a:pathLst>
              <a:path w="3059597" h="180640">
                <a:moveTo>
                  <a:pt x="0" y="0"/>
                </a:moveTo>
                <a:lnTo>
                  <a:pt x="3059596" y="0"/>
                </a:lnTo>
                <a:lnTo>
                  <a:pt x="3059596" y="180640"/>
                </a:lnTo>
                <a:lnTo>
                  <a:pt x="0" y="18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59" b="-3259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1178286" y="2458275"/>
            <a:ext cx="116961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78286" y="1028700"/>
            <a:ext cx="5637025" cy="203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 spc="4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TECHNICAL DESCRIPTION</a:t>
            </a:r>
          </a:p>
          <a:p>
            <a:pPr algn="l">
              <a:lnSpc>
                <a:spcPts val="5376"/>
              </a:lnSpc>
            </a:pPr>
            <a:endParaRPr lang="en-US" sz="4200" spc="449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78286" y="4003992"/>
            <a:ext cx="5637025" cy="1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 spc="26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CCTV in Common areas and Parking </a:t>
            </a:r>
          </a:p>
          <a:p>
            <a:pPr algn="l">
              <a:lnSpc>
                <a:spcPts val="3540"/>
              </a:lnSpc>
            </a:pPr>
            <a:endParaRPr lang="en-US" sz="3000" spc="263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036369" y="1042050"/>
            <a:ext cx="1586610" cy="140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300" b="1">
                <a:solidFill>
                  <a:srgbClr val="9FA0A4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5419" y="4000974"/>
            <a:ext cx="1586610" cy="140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>
                <a:solidFill>
                  <a:srgbClr val="9FA0A4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55419" y="6314454"/>
            <a:ext cx="1586610" cy="140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>
                <a:solidFill>
                  <a:srgbClr val="9FA0A4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90680" y="3366150"/>
            <a:ext cx="7268620" cy="314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b="1" spc="-5">
                <a:solidFill>
                  <a:srgbClr val="9FA0A4"/>
                </a:solidFill>
                <a:latin typeface="Inter Bold"/>
                <a:ea typeface="Inter Bold"/>
                <a:cs typeface="Inter Bold"/>
                <a:sym typeface="Inter Bold"/>
              </a:rPr>
              <a:t>UNINTERRUPTED POWER SUPPLY</a:t>
            </a:r>
          </a:p>
          <a:p>
            <a:pPr algn="l">
              <a:lnSpc>
                <a:spcPts val="2539"/>
              </a:lnSpc>
            </a:pPr>
            <a:endParaRPr lang="en-US" sz="1999" b="1" spc="-5">
              <a:solidFill>
                <a:srgbClr val="9FA0A4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431799" lvl="1" indent="-215899" algn="l">
              <a:lnSpc>
                <a:spcPts val="2539"/>
              </a:lnSpc>
              <a:buFont typeface="Arial"/>
              <a:buChar char="•"/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2 diesel generator </a:t>
            </a:r>
          </a:p>
          <a:p>
            <a:pPr marL="431799" lvl="1" indent="-215899" algn="l">
              <a:lnSpc>
                <a:spcPts val="2539"/>
              </a:lnSpc>
              <a:buFont typeface="Arial"/>
              <a:buChar char="•"/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 Clean Water Supply</a:t>
            </a:r>
          </a:p>
          <a:p>
            <a:pPr marL="431799" lvl="1" indent="-215899" algn="l">
              <a:lnSpc>
                <a:spcPts val="2539"/>
              </a:lnSpc>
              <a:buFont typeface="Arial"/>
              <a:buChar char="•"/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Uninterrupted clean water supply with pumps and 20 Tone reservoir.</a:t>
            </a:r>
          </a:p>
          <a:p>
            <a:pPr marL="431799" lvl="1" indent="-215899" algn="l">
              <a:lnSpc>
                <a:spcPts val="2539"/>
              </a:lnSpc>
              <a:buFont typeface="Arial"/>
              <a:buChar char="•"/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Uninterrupted power Supply (2000 kv.t power generator) and local in house power substation.</a:t>
            </a:r>
          </a:p>
          <a:p>
            <a:pPr algn="l">
              <a:lnSpc>
                <a:spcPts val="2539"/>
              </a:lnSpc>
            </a:pPr>
            <a:endParaRPr lang="en-US" sz="1999" spc="-5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39"/>
              </a:lnSpc>
            </a:pPr>
            <a:endParaRPr lang="en-US" sz="1999" spc="-5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90680" y="869330"/>
            <a:ext cx="7268620" cy="220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b="1" spc="-5">
                <a:solidFill>
                  <a:srgbClr val="9FA0A4"/>
                </a:solidFill>
                <a:latin typeface="Inter Bold"/>
                <a:ea typeface="Inter Bold"/>
                <a:cs typeface="Inter Bold"/>
                <a:sym typeface="Inter Bold"/>
              </a:rPr>
              <a:t>HVAC SYSTEM</a:t>
            </a:r>
          </a:p>
          <a:p>
            <a:pPr algn="l">
              <a:lnSpc>
                <a:spcPts val="2539"/>
              </a:lnSpc>
            </a:pPr>
            <a:endParaRPr lang="en-US" sz="1999" b="1" spc="-5">
              <a:solidFill>
                <a:srgbClr val="9FA0A4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•Ventilation Air Handling Unit (AHU) systems for fresh air supply;</a:t>
            </a:r>
          </a:p>
          <a:p>
            <a:pPr algn="l"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• VRF systems for heating and cooling for each floor locally Mitsubishi Electric fan coil systems individually controllable office by office;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2436" y="6218963"/>
            <a:ext cx="6809653" cy="345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1999" b="1" spc="-5">
                <a:solidFill>
                  <a:srgbClr val="9FA0A4"/>
                </a:solidFill>
                <a:latin typeface="Inter Bold"/>
                <a:ea typeface="Inter Bold"/>
                <a:cs typeface="Inter Bold"/>
                <a:sym typeface="Inter Bold"/>
              </a:rPr>
              <a:t>FIRE SECURITY SYSTEMS</a:t>
            </a:r>
          </a:p>
          <a:p>
            <a:pPr algn="l">
              <a:lnSpc>
                <a:spcPts val="2539"/>
              </a:lnSpc>
            </a:pPr>
            <a:endParaRPr lang="en-US" sz="1999" b="1" spc="-5">
              <a:solidFill>
                <a:srgbClr val="9FA0A4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•Each Floor is equipped with 4 fire hydrants with uninterrupted water supply.</a:t>
            </a:r>
          </a:p>
          <a:p>
            <a:pPr algn="l"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• Fire Alarm Systems</a:t>
            </a:r>
          </a:p>
          <a:p>
            <a:pPr algn="l"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• Smokefree staircase with fire resistant furnishing (walls, special glass partitions); Security Staircase with panic doors;</a:t>
            </a:r>
          </a:p>
          <a:p>
            <a:pPr algn="l"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• Parking Space fully covered with sprinkler systems; </a:t>
            </a:r>
          </a:p>
          <a:p>
            <a:pPr algn="l">
              <a:lnSpc>
                <a:spcPts val="2539"/>
              </a:lnSpc>
            </a:pPr>
            <a:r>
              <a:rPr lang="en-US" sz="1999" spc="-5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•Fire Resistant elevator</a:t>
            </a:r>
          </a:p>
          <a:p>
            <a:pPr algn="l">
              <a:lnSpc>
                <a:spcPts val="2539"/>
              </a:lnSpc>
            </a:pPr>
            <a:endParaRPr lang="en-US" sz="1999" spc="-5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78286" y="6878637"/>
            <a:ext cx="5637025" cy="1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0"/>
              </a:lnSpc>
            </a:pPr>
            <a:r>
              <a:rPr lang="en-US" sz="3000" spc="2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Totally adjusted to people with mobility impairment Special WC on each floor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010220" y="9438412"/>
            <a:ext cx="3059597" cy="180640"/>
          </a:xfrm>
          <a:custGeom>
            <a:avLst/>
            <a:gdLst/>
            <a:ahLst/>
            <a:cxnLst/>
            <a:rect l="l" t="t" r="r" b="b"/>
            <a:pathLst>
              <a:path w="3059597" h="180640">
                <a:moveTo>
                  <a:pt x="0" y="0"/>
                </a:moveTo>
                <a:lnTo>
                  <a:pt x="3059596" y="0"/>
                </a:lnTo>
                <a:lnTo>
                  <a:pt x="3059596" y="180640"/>
                </a:lnTo>
                <a:lnTo>
                  <a:pt x="0" y="180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88" b="-16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852" y="0"/>
            <a:ext cx="18553852" cy="10435609"/>
          </a:xfrm>
          <a:custGeom>
            <a:avLst/>
            <a:gdLst/>
            <a:ahLst/>
            <a:cxnLst/>
            <a:rect l="l" t="t" r="r" b="b"/>
            <a:pathLst>
              <a:path w="18553852" h="10435609">
                <a:moveTo>
                  <a:pt x="0" y="0"/>
                </a:moveTo>
                <a:lnTo>
                  <a:pt x="18553852" y="0"/>
                </a:lnTo>
                <a:lnTo>
                  <a:pt x="18553852" y="10435609"/>
                </a:lnTo>
                <a:lnTo>
                  <a:pt x="0" y="10435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4" t="-12999" r="-43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Custom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Inter Bold</vt:lpstr>
      <vt:lpstr>Calibri</vt:lpstr>
      <vt:lpstr>Garet Bold</vt:lpstr>
      <vt:lpstr>Arial</vt:lpstr>
      <vt:lpstr>Archivo Black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than just another office space</dc:title>
  <dc:creator>Sofo</dc:creator>
  <cp:lastModifiedBy>Sofia Britanchuk</cp:lastModifiedBy>
  <cp:revision>1</cp:revision>
  <dcterms:created xsi:type="dcterms:W3CDTF">2006-08-16T00:00:00Z</dcterms:created>
  <dcterms:modified xsi:type="dcterms:W3CDTF">2025-01-17T09:34:46Z</dcterms:modified>
  <dc:identifier>DAGcYGEWs6E</dc:identifier>
</cp:coreProperties>
</file>